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Arial Black" panose="020B0A04020102020204" pitchFamily="34" charset="0"/>
      <p:bold r:id="rId12"/>
    </p:embeddedFont>
    <p:embeddedFont>
      <p:font typeface="Franklin Gothic Heavy" panose="020B0903020102020204" pitchFamily="34" charset="0"/>
      <p:regular r:id="rId13"/>
      <p:italic r:id="rId14"/>
    </p:embeddedFont>
    <p:embeddedFont>
      <p:font typeface="Magneto" panose="04030805050802020D02" pitchFamily="82" charset="0"/>
      <p:bold r:id="rId15"/>
    </p:embeddedFont>
    <p:embeddedFont>
      <p:font typeface="Roboto" panose="02000000000000000000" pitchFamily="2" charset="0"/>
      <p:regular r:id="rId16"/>
      <p:bold r:id="rId17"/>
    </p:embeddedFont>
    <p:embeddedFont>
      <p:font typeface="Rockwell Extra Bold" panose="02060903040505020403" pitchFamily="18" charset="0"/>
      <p:bold r:id="rId18"/>
    </p:embeddedFont>
    <p:embeddedFont>
      <p:font typeface="Saira Medium" panose="020B0604020202020204" charset="0"/>
      <p:regular r:id="rId19"/>
    </p:embeddedFont>
    <p:embeddedFont>
      <p:font typeface="Segoe UI Black" panose="020B0A02040204020203" pitchFamily="34" charset="0"/>
      <p:bold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981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8337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1" y="731607"/>
            <a:ext cx="17479749" cy="825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5400" b="1" dirty="0">
                <a:solidFill>
                  <a:schemeClr val="accent2"/>
                </a:solidFill>
                <a:latin typeface="Franklin Gothic Heavy" panose="020B0903020102020204" pitchFamily="34" charset="0"/>
                <a:ea typeface="Saira Medium" pitchFamily="34" charset="-122"/>
                <a:cs typeface="Saira Medium" pitchFamily="34" charset="-120"/>
              </a:rPr>
              <a:t>Chandrayaan</a:t>
            </a:r>
            <a:r>
              <a:rPr lang="en-US" sz="5400" b="1" dirty="0">
                <a:solidFill>
                  <a:srgbClr val="FFFFFF"/>
                </a:solidFill>
                <a:latin typeface="Franklin Gothic Heavy" panose="020B0903020102020204" pitchFamily="34" charset="0"/>
                <a:ea typeface="Saira Medium" pitchFamily="34" charset="-122"/>
                <a:cs typeface="Saira Medium" pitchFamily="34" charset="-120"/>
              </a:rPr>
              <a:t>: </a:t>
            </a:r>
            <a:r>
              <a:rPr lang="en-US" sz="5400" b="1" dirty="0">
                <a:solidFill>
                  <a:schemeClr val="accent2"/>
                </a:solidFill>
                <a:latin typeface="Franklin Gothic Heavy" panose="020B0903020102020204" pitchFamily="34" charset="0"/>
                <a:ea typeface="Saira Medium" pitchFamily="34" charset="-122"/>
                <a:cs typeface="Saira Medium" pitchFamily="34" charset="-120"/>
              </a:rPr>
              <a:t>India's Journey to the Moon</a:t>
            </a:r>
            <a:endParaRPr lang="en-US" sz="5400" b="1" dirty="0">
              <a:solidFill>
                <a:schemeClr val="accent2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48032" y="7808714"/>
            <a:ext cx="1373433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EAB8808-3FF7-456A-F8FB-99BF7221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659" y="7548608"/>
            <a:ext cx="2619741" cy="666843"/>
          </a:xfrm>
          <a:prstGeom prst="rect">
            <a:avLst/>
          </a:prstGeom>
        </p:spPr>
      </p:pic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6213B326-8F61-7057-E877-61603AF92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4149"/>
            <a:ext cx="14630400" cy="821545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980367"/>
            <a:ext cx="9998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Beginning: Chandrayaan-1 (2008)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45245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31291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Pioneering Mission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54032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India's first deep space mission, launched on October 22, 2008, by ISRO.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345245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331291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Lunar Orbit &amp; Impact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454032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Orbited the Moon and deployed the Moon Impact Probe (MIP) near the south pole.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345245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331291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40499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Water Discovery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454032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Confirmed discovery of water molecules on the lunar surface using NASA’s Moon Mineralogy Mapper.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833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988225"/>
            <a:ext cx="130428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India Becomes 4th Nation to Reach Lunar Surface</a:t>
            </a:r>
            <a:endParaRPr lang="en-US" sz="8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6A271C-811B-6658-D749-D044316D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713" y="7061835"/>
            <a:ext cx="1876687" cy="1133633"/>
          </a:xfrm>
          <a:prstGeom prst="rect">
            <a:avLst/>
          </a:prstGeom>
        </p:spPr>
      </p:pic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346" y="2175164"/>
            <a:ext cx="7980218" cy="5832763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15885" y="327303"/>
            <a:ext cx="5729288" cy="371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4400" dirty="0">
                <a:solidFill>
                  <a:schemeClr val="accent2"/>
                </a:solidFill>
                <a:latin typeface="Magneto" panose="04030805050802020D02" pitchFamily="82" charset="0"/>
                <a:ea typeface="Saira Medium" pitchFamily="34" charset="-122"/>
                <a:cs typeface="Saira Medium" pitchFamily="34" charset="-120"/>
              </a:rPr>
              <a:t>Chandrayaan-1’s Scientific Breakthroughs</a:t>
            </a:r>
            <a:endParaRPr lang="en-US" sz="4400" dirty="0">
              <a:solidFill>
                <a:schemeClr val="accent2"/>
              </a:solidFill>
              <a:latin typeface="Magneto" panose="04030805050802020D02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6504" y="953929"/>
            <a:ext cx="13798629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itchFamily="34" charset="-120"/>
              </a:rPr>
              <a:t>Mapped Moon’s chemical, mineralogical, and photogeologic features in infrared, visible, and X-ray light.</a:t>
            </a:r>
            <a:endParaRPr lang="en-US" dirty="0">
              <a:solidFill>
                <a:schemeClr val="accent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66504" y="2000943"/>
            <a:ext cx="13798629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2000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itchFamily="34" charset="-120"/>
              </a:rPr>
              <a:t>Detected water ice in permanently shadowed craters and water molecules in sunlit regions.</a:t>
            </a:r>
            <a:endParaRPr lang="en-US" sz="2000" dirty="0">
              <a:solidFill>
                <a:schemeClr val="accent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66503" y="1469535"/>
            <a:ext cx="13798629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dirty="0">
                <a:solidFill>
                  <a:schemeClr val="accent2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" pitchFamily="34" charset="-120"/>
              </a:rPr>
              <a:t>Mission ended early in August 2009 due to power issues but achieved 95% of objectives.</a:t>
            </a:r>
            <a:endParaRPr lang="en-US" dirty="0">
              <a:solidFill>
                <a:schemeClr val="accent2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681" y="1794986"/>
            <a:ext cx="6767719" cy="6312217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535305" y="420529"/>
            <a:ext cx="8795504" cy="478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chemeClr val="accent2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Chandrayaan-2: Ambition Meets Challenge (2019</a:t>
            </a:r>
            <a:r>
              <a:rPr lang="en-US" sz="3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)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5305" y="1280755"/>
            <a:ext cx="191190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chemeClr val="bg2"/>
                </a:solidFill>
                <a:latin typeface="Rockwell Extra Bold" panose="02060903040505020403" pitchFamily="18" charset="0"/>
                <a:ea typeface="Saira Medium" pitchFamily="34" charset="-122"/>
                <a:cs typeface="Saira Medium" pitchFamily="34" charset="-120"/>
              </a:rPr>
              <a:t>-Ambitious Launch</a:t>
            </a:r>
            <a:endParaRPr lang="en-US" sz="2400" b="1" dirty="0">
              <a:solidFill>
                <a:schemeClr val="bg2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35305" y="1672590"/>
            <a:ext cx="659332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Roboto" pitchFamily="34" charset="-122"/>
                <a:cs typeface="Roboto" pitchFamily="34" charset="-120"/>
              </a:rPr>
              <a:t>Launched July 22, 2019, included orbiter, lander (Vikram), and rover (Pragyan).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5305" y="2070259"/>
            <a:ext cx="191190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chemeClr val="bg2"/>
                </a:solidFill>
                <a:latin typeface="Rockwell Extra Bold" panose="02060903040505020403" pitchFamily="18" charset="0"/>
                <a:ea typeface="Saira Medium" pitchFamily="34" charset="-122"/>
                <a:cs typeface="Saira Medium" pitchFamily="34" charset="-120"/>
              </a:rPr>
              <a:t>-Orbiter Success</a:t>
            </a:r>
            <a:endParaRPr lang="en-US" sz="2000" b="1" dirty="0">
              <a:solidFill>
                <a:schemeClr val="bg2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5305" y="2523051"/>
            <a:ext cx="6364259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Roboto" pitchFamily="34" charset="-122"/>
                <a:cs typeface="Roboto" pitchFamily="34" charset="-120"/>
              </a:rPr>
              <a:t>Orbiter continues to operate with advanced instruments mapping lunar surface and atmosphere.</a:t>
            </a:r>
            <a:endParaRPr lang="en-US" sz="1600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5305" y="3012638"/>
            <a:ext cx="1911906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chemeClr val="bg2"/>
                </a:solidFill>
                <a:latin typeface="Rockwell Extra Bold" panose="02060903040505020403" pitchFamily="18" charset="0"/>
                <a:ea typeface="Saira Medium" pitchFamily="34" charset="-122"/>
                <a:cs typeface="Saira Medium" pitchFamily="34" charset="-120"/>
              </a:rPr>
              <a:t>-Lander Challenge</a:t>
            </a:r>
            <a:endParaRPr lang="en-US" sz="2000" b="1" dirty="0">
              <a:solidFill>
                <a:schemeClr val="bg2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5305" y="3312555"/>
            <a:ext cx="6593324" cy="1665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  <a:ea typeface="Roboto" pitchFamily="34" charset="-122"/>
                <a:cs typeface="Roboto" pitchFamily="34" charset="-120"/>
              </a:rPr>
              <a:t>Lander crashed during descent near lunar south pole, but mission provided valuable data.</a:t>
            </a:r>
            <a:endParaRPr lang="en-US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991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Chandrayaan-3: Historic South Pole Landing (2023)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11097"/>
            <a:ext cx="4196358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4260771"/>
            <a:ext cx="29782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Launch &amp; Soft Landing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3464" y="4751189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Launched July 14, 2023; successfully soft-landed on August 23, 2023, near lunar south pole.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4011097"/>
            <a:ext cx="4196358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66636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Pioneering Feat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66636" y="4751189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India became first country to land on Moon’s south pole region and fourth overall to soft land on Moon.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4011097"/>
            <a:ext cx="4196358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89808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On-site Experiments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89808" y="4751189"/>
            <a:ext cx="3697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Lander Vikram and rover Pragyan conducted in-situ experiments for ~14 Earth days.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3487EB-02D9-B094-C7B6-F6161E19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708" y="7581810"/>
            <a:ext cx="5677692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225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First-Ever South Pole Soft Landing</a:t>
            </a:r>
            <a:endParaRPr lang="en-US" sz="8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310ACB-860B-D4F8-7392-3AEEB4A8B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870" y="4494848"/>
            <a:ext cx="2362530" cy="362000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492210"/>
            <a:ext cx="9061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Chandrayaan-3 Mission Highlights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54617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881432"/>
            <a:ext cx="3070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Advanced Technologies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371850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Hazard detection, precision landing, and rover mobility demonstrated.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15502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242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Scientific Payloads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73273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Measured lunar surface composition, seismic activity, and thermal properties.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76386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Propulsion Module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09361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Continues Earth observation from lunar orbit post-landing mission.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556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 Chandrayaan Programme: A Vision for Lunar Exploration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09" y="2576751"/>
            <a:ext cx="9603581" cy="49472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56840" y="2969196"/>
            <a:ext cx="2699801" cy="366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Program Evolution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348027" y="6764568"/>
            <a:ext cx="2699801" cy="36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Scientific Goals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965299" y="2969196"/>
            <a:ext cx="2699802" cy="366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Missions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56487" y="6568115"/>
            <a:ext cx="2699801" cy="733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Technological Innovation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173758" y="2785785"/>
            <a:ext cx="2699802" cy="733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Global Collaboration</a:t>
            </a:r>
            <a:endParaRPr lang="en-US" sz="13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32716F-D054-DA71-FABD-E80840D10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71" y="7301757"/>
            <a:ext cx="1819529" cy="8478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340</Words>
  <Application>Microsoft Office PowerPoint</Application>
  <PresentationFormat>Custom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Saira Medium</vt:lpstr>
      <vt:lpstr>Segoe UI Black</vt:lpstr>
      <vt:lpstr>Franklin Gothic Heavy</vt:lpstr>
      <vt:lpstr>Magneto</vt:lpstr>
      <vt:lpstr>Arial Black</vt:lpstr>
      <vt:lpstr>Roboto</vt:lpstr>
      <vt:lpstr>Rockwell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USER</cp:lastModifiedBy>
  <cp:revision>2</cp:revision>
  <dcterms:created xsi:type="dcterms:W3CDTF">2025-08-13T09:00:36Z</dcterms:created>
  <dcterms:modified xsi:type="dcterms:W3CDTF">2025-08-13T09:43:21Z</dcterms:modified>
</cp:coreProperties>
</file>